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4"/>
  </p:notesMasterIdLst>
  <p:handoutMasterIdLst>
    <p:handoutMasterId r:id="rId15"/>
  </p:handoutMasterIdLst>
  <p:sldIdLst>
    <p:sldId id="269" r:id="rId3"/>
    <p:sldId id="280" r:id="rId4"/>
    <p:sldId id="290" r:id="rId5"/>
    <p:sldId id="291" r:id="rId6"/>
    <p:sldId id="284" r:id="rId7"/>
    <p:sldId id="282" r:id="rId8"/>
    <p:sldId id="285" r:id="rId9"/>
    <p:sldId id="283" r:id="rId10"/>
    <p:sldId id="287" r:id="rId11"/>
    <p:sldId id="286" r:id="rId12"/>
    <p:sldId id="27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D0E7D-2844-AE4A-933E-C77B9FB860E5}" v="37" dt="2024-05-26T06:12:33.981"/>
    <p1510:client id="{8056229A-ABBB-804A-942D-5E8D30F14227}" v="52" dt="2024-05-26T15:01:45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3" autoAdjust="0"/>
    <p:restoredTop sz="94660"/>
  </p:normalViewPr>
  <p:slideViewPr>
    <p:cSldViewPr snapToGrid="0">
      <p:cViewPr>
        <p:scale>
          <a:sx n="92" d="100"/>
          <a:sy n="92" d="100"/>
        </p:scale>
        <p:origin x="4560" y="22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2024. 5. 26.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2024. 5. 26.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ARMv8</a:t>
            </a:r>
            <a:r>
              <a:rPr lang="ko-KR" altLang="en-US" sz="4800" dirty="0"/>
              <a:t> 상에서 </a:t>
            </a:r>
            <a:r>
              <a:rPr lang="en-US" altLang="ko-KR" sz="4800" dirty="0"/>
              <a:t>HAETAE NEON </a:t>
            </a:r>
            <a:r>
              <a:rPr lang="ko-KR" altLang="en-US" sz="4800" dirty="0"/>
              <a:t>최적화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youtu.be</a:t>
            </a:r>
            <a:r>
              <a:rPr lang="en" altLang="ko-KR" dirty="0"/>
              <a:t>/aiiu3kVlKRY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평가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E2CFFBE-083B-4F15-B7A6-BB2AE8C45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071257"/>
              </p:ext>
            </p:extLst>
          </p:nvPr>
        </p:nvGraphicFramePr>
        <p:xfrm>
          <a:off x="565144" y="1114399"/>
          <a:ext cx="11061704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521">
                  <a:extLst>
                    <a:ext uri="{9D8B030D-6E8A-4147-A177-3AD203B41FA5}">
                      <a16:colId xmlns:a16="http://schemas.microsoft.com/office/drawing/2014/main" val="3137123204"/>
                    </a:ext>
                  </a:extLst>
                </a:gridCol>
                <a:gridCol w="3029781">
                  <a:extLst>
                    <a:ext uri="{9D8B030D-6E8A-4147-A177-3AD203B41FA5}">
                      <a16:colId xmlns:a16="http://schemas.microsoft.com/office/drawing/2014/main" val="1211982141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260166009"/>
                    </a:ext>
                  </a:extLst>
                </a:gridCol>
                <a:gridCol w="2006601">
                  <a:extLst>
                    <a:ext uri="{9D8B030D-6E8A-4147-A177-3AD203B41FA5}">
                      <a16:colId xmlns:a16="http://schemas.microsoft.com/office/drawing/2014/main" val="3055503935"/>
                    </a:ext>
                  </a:extLst>
                </a:gridCol>
              </a:tblGrid>
              <a:tr h="24334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1,000,000</a:t>
                      </a:r>
                      <a:r>
                        <a:rPr lang="ko-KR" altLang="en-US" sz="1400" b="1" dirty="0"/>
                        <a:t>회 반복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02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Algorithm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Reference-C(</a:t>
                      </a:r>
                      <a:r>
                        <a:rPr lang="en-US" altLang="ko-KR" sz="1400" dirty="0" err="1"/>
                        <a:t>KpqClean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This work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Diff.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657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NTT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1,339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1,174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1.14x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395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Inverse NTT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3,904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1,349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2.89x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418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poly pointwise </a:t>
                      </a:r>
                      <a:r>
                        <a:rPr lang="en-US" altLang="ko-KR" sz="1400" dirty="0" err="1"/>
                        <a:t>montgomery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337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2.72x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689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poly add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438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201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2.18.x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4057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poly sub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437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202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2.16x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41893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F7AFBCB-06B1-B96C-17E5-8080451A3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148657"/>
              </p:ext>
            </p:extLst>
          </p:nvPr>
        </p:nvGraphicFramePr>
        <p:xfrm>
          <a:off x="565148" y="3392488"/>
          <a:ext cx="1106170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4562">
                  <a:extLst>
                    <a:ext uri="{9D8B030D-6E8A-4147-A177-3AD203B41FA5}">
                      <a16:colId xmlns:a16="http://schemas.microsoft.com/office/drawing/2014/main" val="2825810803"/>
                    </a:ext>
                  </a:extLst>
                </a:gridCol>
                <a:gridCol w="646159">
                  <a:extLst>
                    <a:ext uri="{9D8B030D-6E8A-4147-A177-3AD203B41FA5}">
                      <a16:colId xmlns:a16="http://schemas.microsoft.com/office/drawing/2014/main" val="2938038625"/>
                    </a:ext>
                  </a:extLst>
                </a:gridCol>
                <a:gridCol w="1087484">
                  <a:extLst>
                    <a:ext uri="{9D8B030D-6E8A-4147-A177-3AD203B41FA5}">
                      <a16:colId xmlns:a16="http://schemas.microsoft.com/office/drawing/2014/main" val="3755638552"/>
                    </a:ext>
                  </a:extLst>
                </a:gridCol>
                <a:gridCol w="1087484">
                  <a:extLst>
                    <a:ext uri="{9D8B030D-6E8A-4147-A177-3AD203B41FA5}">
                      <a16:colId xmlns:a16="http://schemas.microsoft.com/office/drawing/2014/main" val="3778609132"/>
                    </a:ext>
                  </a:extLst>
                </a:gridCol>
                <a:gridCol w="1087484">
                  <a:extLst>
                    <a:ext uri="{9D8B030D-6E8A-4147-A177-3AD203B41FA5}">
                      <a16:colId xmlns:a16="http://schemas.microsoft.com/office/drawing/2014/main" val="2577769636"/>
                    </a:ext>
                  </a:extLst>
                </a:gridCol>
                <a:gridCol w="1195294">
                  <a:extLst>
                    <a:ext uri="{9D8B030D-6E8A-4147-A177-3AD203B41FA5}">
                      <a16:colId xmlns:a16="http://schemas.microsoft.com/office/drawing/2014/main" val="891431238"/>
                    </a:ext>
                  </a:extLst>
                </a:gridCol>
                <a:gridCol w="1195294">
                  <a:extLst>
                    <a:ext uri="{9D8B030D-6E8A-4147-A177-3AD203B41FA5}">
                      <a16:colId xmlns:a16="http://schemas.microsoft.com/office/drawing/2014/main" val="2822464581"/>
                    </a:ext>
                  </a:extLst>
                </a:gridCol>
                <a:gridCol w="1195294">
                  <a:extLst>
                    <a:ext uri="{9D8B030D-6E8A-4147-A177-3AD203B41FA5}">
                      <a16:colId xmlns:a16="http://schemas.microsoft.com/office/drawing/2014/main" val="1599845397"/>
                    </a:ext>
                  </a:extLst>
                </a:gridCol>
                <a:gridCol w="830883">
                  <a:extLst>
                    <a:ext uri="{9D8B030D-6E8A-4147-A177-3AD203B41FA5}">
                      <a16:colId xmlns:a16="http://schemas.microsoft.com/office/drawing/2014/main" val="1567058891"/>
                    </a:ext>
                  </a:extLst>
                </a:gridCol>
                <a:gridCol w="830883">
                  <a:extLst>
                    <a:ext uri="{9D8B030D-6E8A-4147-A177-3AD203B41FA5}">
                      <a16:colId xmlns:a16="http://schemas.microsoft.com/office/drawing/2014/main" val="3270085407"/>
                    </a:ext>
                  </a:extLst>
                </a:gridCol>
                <a:gridCol w="830883">
                  <a:extLst>
                    <a:ext uri="{9D8B030D-6E8A-4147-A177-3AD203B41FA5}">
                      <a16:colId xmlns:a16="http://schemas.microsoft.com/office/drawing/2014/main" val="3725601809"/>
                    </a:ext>
                  </a:extLst>
                </a:gridCol>
              </a:tblGrid>
              <a:tr h="370840"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10,000</a:t>
                      </a:r>
                      <a:r>
                        <a:rPr lang="ko-KR" altLang="en-US" sz="1400" b="1" dirty="0"/>
                        <a:t>회 반복</a:t>
                      </a:r>
                      <a:r>
                        <a:rPr lang="en-US" altLang="ko-KR" sz="1400" b="1" dirty="0"/>
                        <a:t> 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0323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Scheme</a:t>
                      </a:r>
                      <a:endParaRPr lang="ko-KR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Unit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Reference-C(</a:t>
                      </a:r>
                      <a:r>
                        <a:rPr lang="en-US" altLang="ko-KR" sz="1400" dirty="0" err="1"/>
                        <a:t>KpqClean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This work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Diff.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9969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Keygen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Sign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Verify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Keygen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Sign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Verify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Keygen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Sign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Verify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51597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HAETAE2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493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12,646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12,016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461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12,302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11,702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1.07x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1.03x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1.03x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7873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172,550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4,426100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4,205,600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161,350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4,305,700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4,095,700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464614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HAETAE3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948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25,115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24,033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913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24,786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23,934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1.04x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1.01x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1.00x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7648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331,800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8,790,250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8,411,550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319,550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8,675,100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8,376,900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58873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HAETAE5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2,494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59,705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58,013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2,463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59,561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57,870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1.01x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1.00x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/>
                          </a:solidFill>
                        </a:rPr>
                        <a:t>1.00x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9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872,900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20,896,750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20,304,550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862,050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20,846,350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20,254,500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3108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58E3A5-8BB6-2A74-5765-B5850497871B}"/>
              </a:ext>
            </a:extLst>
          </p:cNvPr>
          <p:cNvSpPr txBox="1"/>
          <p:nvPr/>
        </p:nvSpPr>
        <p:spPr>
          <a:xfrm>
            <a:off x="5937534" y="265662"/>
            <a:ext cx="5689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 err="1"/>
              <a:t>ms</a:t>
            </a:r>
            <a:r>
              <a:rPr lang="ko-KR" altLang="en-US" sz="1800" dirty="0"/>
              <a:t> </a:t>
            </a:r>
            <a:r>
              <a:rPr lang="en-US" altLang="ko-KR" sz="1800" dirty="0"/>
              <a:t>:</a:t>
            </a:r>
            <a:r>
              <a:rPr lang="ko-KR" altLang="en-US" sz="1800" dirty="0"/>
              <a:t> 작년에 사용하던 성능 측정 기법 동일하게 사용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Clock cycle</a:t>
            </a:r>
            <a:r>
              <a:rPr lang="ko-KR" altLang="en-US" sz="1800" dirty="0"/>
              <a:t> </a:t>
            </a:r>
            <a:r>
              <a:rPr lang="en-US" altLang="ko-KR" dirty="0"/>
              <a:t>: m1cycles</a:t>
            </a:r>
            <a:r>
              <a:rPr lang="ko-KR" altLang="en-US" dirty="0"/>
              <a:t> 코드 사용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2340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HAETAE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ko-KR" altLang="en-US" sz="2000" dirty="0"/>
              <a:t>격자기반 전자서명 알고리즘</a:t>
            </a: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en-US" altLang="ko-KR" sz="2000" dirty="0" err="1"/>
              <a:t>KpqC</a:t>
            </a:r>
            <a:r>
              <a:rPr kumimoji="1" lang="en-US" altLang="ko-KR" sz="2000" dirty="0"/>
              <a:t> 2</a:t>
            </a:r>
            <a:r>
              <a:rPr kumimoji="1" lang="ko-KR" altLang="en-US" sz="2000" dirty="0"/>
              <a:t>라운드 진출 </a:t>
            </a:r>
            <a:r>
              <a:rPr kumimoji="1" lang="en-US" altLang="ko-KR" sz="2000" dirty="0"/>
              <a:t>&amp;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NIST PQC Additional Digital Signature </a:t>
            </a:r>
            <a:r>
              <a:rPr kumimoji="1" lang="ko-KR" altLang="en-US" sz="2000" dirty="0"/>
              <a:t>공모전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라운드 진출</a:t>
            </a: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en-US" altLang="ko-Kore-KR" sz="2000" dirty="0"/>
              <a:t>Learning With Error(LWE)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Short Integer Solution(SIS)</a:t>
            </a:r>
            <a:r>
              <a:rPr kumimoji="1" lang="ko-KR" altLang="en-US" sz="2000" dirty="0"/>
              <a:t>의 어려움에 기반</a:t>
            </a: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NIST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PQC</a:t>
            </a:r>
            <a:r>
              <a:rPr lang="ko-KR" altLang="en-US" sz="2000" dirty="0">
                <a:latin typeface="+mn-ea"/>
              </a:rPr>
              <a:t> 표준으로 선정된 </a:t>
            </a:r>
            <a:r>
              <a:rPr lang="en-US" altLang="ko-KR" sz="2000" dirty="0">
                <a:latin typeface="+mn-ea"/>
              </a:rPr>
              <a:t>CRYSTALS-</a:t>
            </a:r>
            <a:r>
              <a:rPr lang="en-US" altLang="ko-KR" sz="2000" dirty="0" err="1">
                <a:latin typeface="+mn-ea"/>
              </a:rPr>
              <a:t>Dilithium</a:t>
            </a:r>
            <a:r>
              <a:rPr lang="ko-KR" altLang="en-US" sz="2000" dirty="0">
                <a:latin typeface="+mn-ea"/>
              </a:rPr>
              <a:t>에서 영감을 받아 설계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1800" dirty="0">
                <a:latin typeface="+mn-ea"/>
              </a:rPr>
              <a:t>Rejection sampling</a:t>
            </a:r>
            <a:r>
              <a:rPr kumimoji="1" lang="ko-KR" altLang="en-US" sz="1800" dirty="0" err="1">
                <a:latin typeface="+mn-ea"/>
              </a:rPr>
              <a:t>에</a:t>
            </a:r>
            <a:r>
              <a:rPr kumimoji="1" lang="ko-KR" altLang="en-US" sz="1800" dirty="0">
                <a:latin typeface="+mn-ea"/>
              </a:rPr>
              <a:t> 대해 </a:t>
            </a:r>
            <a:r>
              <a:rPr kumimoji="1" lang="en-US" altLang="ko-KR" sz="1800" dirty="0">
                <a:latin typeface="+mn-ea"/>
              </a:rPr>
              <a:t>Bimodal distribution</a:t>
            </a:r>
            <a:r>
              <a:rPr kumimoji="1" lang="ko-KR" altLang="en-US" sz="1800" dirty="0">
                <a:latin typeface="+mn-ea"/>
              </a:rPr>
              <a:t>을 사용</a:t>
            </a:r>
            <a:endParaRPr kumimoji="1"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1800" dirty="0">
                <a:latin typeface="+mn-ea"/>
              </a:rPr>
              <a:t>Hyperball Uniform Distributions</a:t>
            </a:r>
            <a:r>
              <a:rPr kumimoji="1" lang="ko-KR" altLang="en-US" sz="1800" dirty="0">
                <a:latin typeface="+mn-ea"/>
              </a:rPr>
              <a:t>을 사용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CRYSTALS-</a:t>
            </a:r>
            <a:r>
              <a:rPr lang="en-US" altLang="ko-KR" sz="2000" dirty="0" err="1">
                <a:latin typeface="+mn-ea"/>
              </a:rPr>
              <a:t>Dilithium</a:t>
            </a:r>
            <a:r>
              <a:rPr lang="ko-KR" altLang="en-US" sz="2000" dirty="0">
                <a:latin typeface="+mn-ea"/>
              </a:rPr>
              <a:t>보다 구현이 복잡하지만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서명 크기가 작음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 err="1">
                <a:latin typeface="+mn-ea"/>
              </a:rPr>
              <a:t>Dilithium</a:t>
            </a:r>
            <a:r>
              <a:rPr lang="ko-KR" altLang="en-US" sz="1800" dirty="0">
                <a:latin typeface="+mn-ea"/>
              </a:rPr>
              <a:t>과 동일한 보안 수준에서 </a:t>
            </a:r>
            <a:r>
              <a:rPr lang="en-US" altLang="ko-KR" sz="1800" strike="sngStrike" dirty="0">
                <a:latin typeface="+mn-ea"/>
              </a:rPr>
              <a:t>30~40%</a:t>
            </a:r>
            <a:r>
              <a:rPr lang="ko-KR" altLang="en-US" sz="1800" strike="sngStrike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39%</a:t>
            </a:r>
            <a:r>
              <a:rPr lang="ko-KR" altLang="en-US" sz="1800" dirty="0">
                <a:latin typeface="+mn-ea"/>
              </a:rPr>
              <a:t> 작은 서명 크기와 </a:t>
            </a:r>
            <a:r>
              <a:rPr lang="en-US" altLang="ko-KR" sz="1800" strike="sngStrike" dirty="0">
                <a:latin typeface="+mn-ea"/>
              </a:rPr>
              <a:t>20%</a:t>
            </a:r>
            <a:r>
              <a:rPr lang="ko-KR" altLang="en-US" sz="1800" strike="sngStrike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25%</a:t>
            </a:r>
            <a:r>
              <a:rPr lang="ko-KR" altLang="en-US" sz="1800" dirty="0">
                <a:latin typeface="+mn-ea"/>
              </a:rPr>
              <a:t> 작은 검증 크기를 가짐</a:t>
            </a:r>
          </a:p>
          <a:p>
            <a:r>
              <a:rPr lang="en-US" altLang="ko-KR" sz="2000" dirty="0"/>
              <a:t>NTT</a:t>
            </a:r>
            <a:r>
              <a:rPr lang="ko-KR" altLang="en-US" sz="2000" dirty="0"/>
              <a:t> 등의 곱셈 연산 코드를 분석해본 결과 일부 파라미터 값을 제외하고 동일함을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1B49A-2141-82CD-E354-9686EE05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15" y="4825380"/>
            <a:ext cx="6423370" cy="20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ARMv8</a:t>
            </a:r>
            <a:r>
              <a:rPr lang="ko-KR" altLang="en-US" dirty="0"/>
              <a:t>프로세서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6626635" cy="54977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ARM(</a:t>
            </a:r>
            <a:r>
              <a:rPr lang="en-US" altLang="ko-KR" sz="2000" b="1" dirty="0">
                <a:latin typeface="+mn-ea"/>
              </a:rPr>
              <a:t>A</a:t>
            </a:r>
            <a:r>
              <a:rPr lang="en-US" altLang="ko-KR" sz="2000" dirty="0">
                <a:latin typeface="+mn-ea"/>
              </a:rPr>
              <a:t>dvanced </a:t>
            </a:r>
            <a:r>
              <a:rPr lang="en-US" altLang="ko-KR" sz="2000" b="1" dirty="0">
                <a:latin typeface="+mn-ea"/>
              </a:rPr>
              <a:t>R</a:t>
            </a:r>
            <a:r>
              <a:rPr lang="en-US" altLang="ko-KR" sz="2000" dirty="0">
                <a:latin typeface="+mn-ea"/>
              </a:rPr>
              <a:t>ISC </a:t>
            </a:r>
            <a:r>
              <a:rPr lang="en-US" altLang="ko-KR" sz="2000" b="1" dirty="0">
                <a:latin typeface="+mn-ea"/>
              </a:rPr>
              <a:t>M</a:t>
            </a:r>
            <a:r>
              <a:rPr lang="en-US" altLang="ko-KR" sz="2000" dirty="0">
                <a:latin typeface="+mn-ea"/>
              </a:rPr>
              <a:t>achine)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ISA(Instruction Set Architecture)</a:t>
            </a:r>
            <a:r>
              <a:rPr lang="ko-KR" altLang="en-US" sz="2000" dirty="0">
                <a:latin typeface="+mn-ea"/>
              </a:rPr>
              <a:t> 고성능 임베디드 프로세서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1958</a:t>
            </a:r>
            <a:r>
              <a:rPr lang="ko-KR" altLang="en-US" sz="2000" dirty="0">
                <a:latin typeface="+mn-ea"/>
              </a:rPr>
              <a:t>년 </a:t>
            </a:r>
            <a:r>
              <a:rPr lang="en-US" altLang="ko-KR" sz="2000" dirty="0">
                <a:latin typeface="+mn-ea"/>
              </a:rPr>
              <a:t>Acorn</a:t>
            </a:r>
            <a:r>
              <a:rPr lang="ko-KR" altLang="en-US" sz="2000" dirty="0">
                <a:latin typeface="+mn-ea"/>
              </a:rPr>
              <a:t>사에서 개발한 </a:t>
            </a:r>
            <a:r>
              <a:rPr lang="en-US" altLang="ko-KR" sz="2000" dirty="0">
                <a:latin typeface="+mn-ea"/>
              </a:rPr>
              <a:t>ARM1</a:t>
            </a:r>
            <a:r>
              <a:rPr lang="ko-KR" altLang="en-US" sz="2000" dirty="0">
                <a:latin typeface="+mn-ea"/>
              </a:rPr>
              <a:t>에서 시작</a:t>
            </a:r>
            <a:endParaRPr lang="en-US" altLang="ko-KR" sz="20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2000" dirty="0">
                <a:latin typeface="+mn-ea"/>
              </a:rPr>
              <a:t>   추후 </a:t>
            </a:r>
            <a:r>
              <a:rPr lang="en-US" altLang="ko-KR" sz="2000" dirty="0">
                <a:latin typeface="+mn-ea"/>
              </a:rPr>
              <a:t>ARM Holdings</a:t>
            </a:r>
            <a:r>
              <a:rPr lang="ko-KR" altLang="en-US" sz="2000" dirty="0" err="1">
                <a:latin typeface="+mn-ea"/>
              </a:rPr>
              <a:t>를</a:t>
            </a:r>
            <a:r>
              <a:rPr lang="ko-KR" altLang="en-US" sz="2000" dirty="0">
                <a:latin typeface="+mn-ea"/>
              </a:rPr>
              <a:t> 설립하여 개발 시작</a:t>
            </a:r>
            <a:endParaRPr lang="en-US" altLang="ko-KR" sz="20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ARMv8</a:t>
            </a:r>
            <a:r>
              <a:rPr lang="ko-KR" altLang="en-US" sz="2000" dirty="0">
                <a:latin typeface="+mn-ea"/>
              </a:rPr>
              <a:t> 프로세서</a:t>
            </a:r>
            <a:endParaRPr lang="en-US" altLang="ko-KR" sz="20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dirty="0">
                <a:latin typeface="+mn-ea"/>
              </a:rPr>
              <a:t>31</a:t>
            </a:r>
            <a:r>
              <a:rPr lang="ko-KR" altLang="en-US" sz="2000" dirty="0">
                <a:latin typeface="+mn-ea"/>
              </a:rPr>
              <a:t>개의 </a:t>
            </a:r>
            <a:r>
              <a:rPr lang="en-US" altLang="ko-KR" sz="2000" dirty="0">
                <a:latin typeface="+mn-ea"/>
              </a:rPr>
              <a:t>64</a:t>
            </a:r>
            <a:r>
              <a:rPr lang="ko-KR" altLang="en-US" sz="2000" dirty="0">
                <a:latin typeface="+mn-ea"/>
              </a:rPr>
              <a:t>비트 </a:t>
            </a:r>
            <a:r>
              <a:rPr lang="en-US" altLang="ko-KR" sz="2000" dirty="0">
                <a:latin typeface="+mn-ea"/>
              </a:rPr>
              <a:t>general </a:t>
            </a:r>
            <a:r>
              <a:rPr lang="ko-KR" altLang="en-US" sz="2000" dirty="0">
                <a:latin typeface="+mn-ea"/>
              </a:rPr>
              <a:t>레지스터</a:t>
            </a:r>
            <a:r>
              <a:rPr lang="en-US" altLang="ko-KR" sz="2000" dirty="0">
                <a:latin typeface="+mn-ea"/>
              </a:rPr>
              <a:t>(x0~x30)</a:t>
            </a:r>
            <a:r>
              <a:rPr lang="ko-KR" altLang="en-US" sz="2000" dirty="0">
                <a:latin typeface="+mn-ea"/>
              </a:rPr>
              <a:t>와</a:t>
            </a:r>
            <a:endParaRPr lang="en-US" altLang="ko-KR" sz="20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128-bit 32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개 벡터 레지스터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(v0~v31)</a:t>
            </a:r>
            <a:r>
              <a:rPr lang="ko-KR" altLang="en-US" sz="2000" dirty="0">
                <a:latin typeface="+mn-ea"/>
              </a:rPr>
              <a:t> 지원</a:t>
            </a:r>
            <a:endParaRPr lang="en-US" altLang="ko-KR" sz="20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C8C85-B27B-BBBC-B794-098C8CD2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02" y="4806802"/>
            <a:ext cx="1890446" cy="17973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D2F036-C222-6AF9-0061-6DDD8000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137" y="0"/>
            <a:ext cx="457974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65BBBA-562D-85D0-C1CB-AAB3BC49E936}"/>
              </a:ext>
            </a:extLst>
          </p:cNvPr>
          <p:cNvSpPr/>
          <p:nvPr/>
        </p:nvSpPr>
        <p:spPr>
          <a:xfrm>
            <a:off x="7495845" y="2190314"/>
            <a:ext cx="4459041" cy="1097416"/>
          </a:xfrm>
          <a:prstGeom prst="rect">
            <a:avLst/>
          </a:prstGeom>
          <a:solidFill>
            <a:schemeClr val="accent2">
              <a:alpha val="126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F82C12-BEE6-021D-F4B6-A844FBE25AED}"/>
              </a:ext>
            </a:extLst>
          </p:cNvPr>
          <p:cNvSpPr/>
          <p:nvPr/>
        </p:nvSpPr>
        <p:spPr>
          <a:xfrm>
            <a:off x="7435490" y="5948737"/>
            <a:ext cx="4459041" cy="215757"/>
          </a:xfrm>
          <a:prstGeom prst="rect">
            <a:avLst/>
          </a:prstGeom>
          <a:solidFill>
            <a:schemeClr val="accent2">
              <a:alpha val="126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492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C57C0-7A12-2FFE-8B00-D333A262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ARMv8</a:t>
            </a:r>
            <a:r>
              <a:rPr lang="ko-KR" altLang="en-US" dirty="0"/>
              <a:t>프로세서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6E5F8E-EB78-4FFF-A3D4-53AEF6F3E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F9E1ED-A91E-EA81-E267-99C5015C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18" y="4076837"/>
            <a:ext cx="4848128" cy="10246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A7D5D6-1D4E-EAB6-E464-51FD8764F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5647" b="2531"/>
          <a:stretch/>
        </p:blipFill>
        <p:spPr>
          <a:xfrm>
            <a:off x="411162" y="1152525"/>
            <a:ext cx="4880406" cy="1685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4055BA-28A3-76BD-0566-351F42E9F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926" y="3874909"/>
            <a:ext cx="3175000" cy="1663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D5EECD-206D-155D-7E2C-845613EDB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222394"/>
            <a:ext cx="3352800" cy="46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5F38F1-F587-0156-7931-F77087532D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454" r="26272"/>
          <a:stretch/>
        </p:blipFill>
        <p:spPr>
          <a:xfrm>
            <a:off x="317376" y="2802890"/>
            <a:ext cx="4966935" cy="2975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7D7BAD-4D0F-9B87-7B43-30D40C7E4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836" y="1117688"/>
            <a:ext cx="3897565" cy="22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1E1832-B71E-DA0C-8489-343F9019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530" y="2003844"/>
            <a:ext cx="2246321" cy="377550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72E5FA0-E22A-C66D-B315-482CBE24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7" y="1845281"/>
            <a:ext cx="4811339" cy="26413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FFAF4A0-419F-D95B-2DA6-C5C93A525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73" y="135940"/>
            <a:ext cx="3333365" cy="62191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60E3DF5-111D-4AC4-D75C-C7585DBFF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24" y="4558450"/>
            <a:ext cx="3139308" cy="13347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0026629-B2C8-4549-1D7A-DEEA6077E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108" y="178039"/>
            <a:ext cx="5364535" cy="141316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FECA6D-1370-372F-7EAE-FD4017E00D9A}"/>
              </a:ext>
            </a:extLst>
          </p:cNvPr>
          <p:cNvSpPr/>
          <p:nvPr/>
        </p:nvSpPr>
        <p:spPr>
          <a:xfrm>
            <a:off x="2154078" y="4038253"/>
            <a:ext cx="1246660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FAE4F9-96BD-30E7-8BF0-97B1007D9089}"/>
              </a:ext>
            </a:extLst>
          </p:cNvPr>
          <p:cNvSpPr/>
          <p:nvPr/>
        </p:nvSpPr>
        <p:spPr>
          <a:xfrm>
            <a:off x="1191345" y="4558449"/>
            <a:ext cx="2246321" cy="227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245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NEON </a:t>
            </a:r>
            <a:r>
              <a:rPr lang="ko-KR" altLang="en-US" dirty="0"/>
              <a:t>구현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8CE779-BB8D-494B-7172-A96579EB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887102"/>
            <a:ext cx="5779259" cy="30837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3FAF04-A554-17C5-117E-150B14704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32" y="1887102"/>
            <a:ext cx="3850108" cy="346425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58F6CF5-3927-02D8-EE2F-F9670DCE42C7}"/>
              </a:ext>
            </a:extLst>
          </p:cNvPr>
          <p:cNvSpPr/>
          <p:nvPr/>
        </p:nvSpPr>
        <p:spPr>
          <a:xfrm>
            <a:off x="7356643" y="2175184"/>
            <a:ext cx="2009030" cy="761979"/>
          </a:xfrm>
          <a:prstGeom prst="rect">
            <a:avLst/>
          </a:prstGeom>
          <a:solidFill>
            <a:schemeClr val="accent2">
              <a:alpha val="126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191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0CEE9F-6FAD-04D3-F798-618A9A6C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954" y="0"/>
            <a:ext cx="3131874" cy="68580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D7EC40F-6124-8A3B-87D9-089D0B72ECAE}"/>
              </a:ext>
            </a:extLst>
          </p:cNvPr>
          <p:cNvGrpSpPr/>
          <p:nvPr/>
        </p:nvGrpSpPr>
        <p:grpSpPr>
          <a:xfrm>
            <a:off x="3097016" y="170450"/>
            <a:ext cx="5476451" cy="1243105"/>
            <a:chOff x="95047" y="1905676"/>
            <a:chExt cx="6350000" cy="128270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258993D-6D6E-1FC3-B52C-5B4876C61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47" y="1905678"/>
              <a:ext cx="6350000" cy="128270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83BB355-B939-DE68-B462-C342984488CF}"/>
                </a:ext>
              </a:extLst>
            </p:cNvPr>
            <p:cNvSpPr/>
            <p:nvPr/>
          </p:nvSpPr>
          <p:spPr>
            <a:xfrm>
              <a:off x="4010334" y="1905676"/>
              <a:ext cx="842010" cy="12827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30362C-9701-041F-7D78-BFAA26EE3B54}"/>
                </a:ext>
              </a:extLst>
            </p:cNvPr>
            <p:cNvSpPr/>
            <p:nvPr/>
          </p:nvSpPr>
          <p:spPr>
            <a:xfrm>
              <a:off x="3139691" y="1905676"/>
              <a:ext cx="842010" cy="128270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9D14AE6-359C-01D4-78A8-E102524C4948}"/>
              </a:ext>
            </a:extLst>
          </p:cNvPr>
          <p:cNvGrpSpPr/>
          <p:nvPr/>
        </p:nvGrpSpPr>
        <p:grpSpPr>
          <a:xfrm>
            <a:off x="241022" y="1730219"/>
            <a:ext cx="5797337" cy="1282700"/>
            <a:chOff x="403039" y="1247886"/>
            <a:chExt cx="11373002" cy="176779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55A2E38-CCA9-A94F-ECD2-7D0CD80AD16D}"/>
                </a:ext>
              </a:extLst>
            </p:cNvPr>
            <p:cNvGrpSpPr/>
            <p:nvPr/>
          </p:nvGrpSpPr>
          <p:grpSpPr>
            <a:xfrm>
              <a:off x="415960" y="1247886"/>
              <a:ext cx="11360080" cy="731520"/>
              <a:chOff x="415960" y="537882"/>
              <a:chExt cx="11360080" cy="731520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3B97A8-2824-6912-F809-E6C1CFC18E3A}"/>
                  </a:ext>
                </a:extLst>
              </p:cNvPr>
              <p:cNvSpPr/>
              <p:nvPr/>
            </p:nvSpPr>
            <p:spPr>
              <a:xfrm>
                <a:off x="415960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CAD409B-B698-D360-7FCB-C3771D4C453E}"/>
                  </a:ext>
                </a:extLst>
              </p:cNvPr>
              <p:cNvSpPr/>
              <p:nvPr/>
            </p:nvSpPr>
            <p:spPr>
              <a:xfrm>
                <a:off x="1125965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5D1B510-1E49-A172-CEFA-239D328FACCF}"/>
                  </a:ext>
                </a:extLst>
              </p:cNvPr>
              <p:cNvSpPr/>
              <p:nvPr/>
            </p:nvSpPr>
            <p:spPr>
              <a:xfrm>
                <a:off x="1835970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78C3BBD9-E20D-C8A6-A614-5887A6072A56}"/>
                  </a:ext>
                </a:extLst>
              </p:cNvPr>
              <p:cNvSpPr/>
              <p:nvPr/>
            </p:nvSpPr>
            <p:spPr>
              <a:xfrm>
                <a:off x="2545975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9C01369-0282-9178-D704-50BEB7612182}"/>
                  </a:ext>
                </a:extLst>
              </p:cNvPr>
              <p:cNvSpPr/>
              <p:nvPr/>
            </p:nvSpPr>
            <p:spPr>
              <a:xfrm>
                <a:off x="3255980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44718A7-D286-81A2-5814-AA941E1A9782}"/>
                  </a:ext>
                </a:extLst>
              </p:cNvPr>
              <p:cNvSpPr/>
              <p:nvPr/>
            </p:nvSpPr>
            <p:spPr>
              <a:xfrm>
                <a:off x="3965985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298E668-3D74-06C0-93D5-316E24EBD9DC}"/>
                  </a:ext>
                </a:extLst>
              </p:cNvPr>
              <p:cNvSpPr/>
              <p:nvPr/>
            </p:nvSpPr>
            <p:spPr>
              <a:xfrm>
                <a:off x="4675990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411EEB8-DFCF-1B11-B01B-D734A86A964D}"/>
                  </a:ext>
                </a:extLst>
              </p:cNvPr>
              <p:cNvSpPr/>
              <p:nvPr/>
            </p:nvSpPr>
            <p:spPr>
              <a:xfrm>
                <a:off x="5385995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5E315EA-2682-2D6A-6C2A-D7B4C307D61B}"/>
                  </a:ext>
                </a:extLst>
              </p:cNvPr>
              <p:cNvSpPr/>
              <p:nvPr/>
            </p:nvSpPr>
            <p:spPr>
              <a:xfrm>
                <a:off x="6096000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C78AF3A-89C1-8309-38B8-295C8C8A6086}"/>
                  </a:ext>
                </a:extLst>
              </p:cNvPr>
              <p:cNvSpPr/>
              <p:nvPr/>
            </p:nvSpPr>
            <p:spPr>
              <a:xfrm>
                <a:off x="6806005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296CD11-2857-F96F-8EAD-F964021D4A04}"/>
                  </a:ext>
                </a:extLst>
              </p:cNvPr>
              <p:cNvSpPr/>
              <p:nvPr/>
            </p:nvSpPr>
            <p:spPr>
              <a:xfrm>
                <a:off x="7516010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A208E95-44E9-144B-28BB-EF1BE5815FC6}"/>
                  </a:ext>
                </a:extLst>
              </p:cNvPr>
              <p:cNvSpPr/>
              <p:nvPr/>
            </p:nvSpPr>
            <p:spPr>
              <a:xfrm>
                <a:off x="8226015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5FFF085-75FA-AD98-E394-10928B1F181A}"/>
                  </a:ext>
                </a:extLst>
              </p:cNvPr>
              <p:cNvSpPr/>
              <p:nvPr/>
            </p:nvSpPr>
            <p:spPr>
              <a:xfrm>
                <a:off x="8936020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7C5FB35A-CA80-5512-775D-BA5FD93E6805}"/>
                  </a:ext>
                </a:extLst>
              </p:cNvPr>
              <p:cNvSpPr/>
              <p:nvPr/>
            </p:nvSpPr>
            <p:spPr>
              <a:xfrm>
                <a:off x="9646025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6655626-1E24-742D-8856-4B9A133B1000}"/>
                  </a:ext>
                </a:extLst>
              </p:cNvPr>
              <p:cNvSpPr/>
              <p:nvPr/>
            </p:nvSpPr>
            <p:spPr>
              <a:xfrm>
                <a:off x="10356030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7BE5A64-2D68-6F28-F197-A21725917B22}"/>
                  </a:ext>
                </a:extLst>
              </p:cNvPr>
              <p:cNvSpPr/>
              <p:nvPr/>
            </p:nvSpPr>
            <p:spPr>
              <a:xfrm>
                <a:off x="11066035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211CE30-91DB-5C77-D716-546C7E7D6839}"/>
                    </a:ext>
                  </a:extLst>
                </p:cNvPr>
                <p:cNvSpPr txBox="1"/>
                <p:nvPr/>
              </p:nvSpPr>
              <p:spPr>
                <a:xfrm>
                  <a:off x="1265223" y="2646348"/>
                  <a:ext cx="9773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𝑧𝑒𝑡𝑎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211CE30-91DB-5C77-D716-546C7E7D68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223" y="2646348"/>
                  <a:ext cx="97738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87500" b="-5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오른쪽 중괄호[R] 47">
              <a:extLst>
                <a:ext uri="{FF2B5EF4-FFF2-40B4-BE49-F238E27FC236}">
                  <a16:creationId xmlns:a16="http://schemas.microsoft.com/office/drawing/2014/main" id="{90609F2D-1AA4-7838-BB82-700E32B670C8}"/>
                </a:ext>
              </a:extLst>
            </p:cNvPr>
            <p:cNvSpPr/>
            <p:nvPr/>
          </p:nvSpPr>
          <p:spPr>
            <a:xfrm rot="5400000">
              <a:off x="7328114" y="896095"/>
              <a:ext cx="369331" cy="2833562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오른쪽 중괄호[R] 48">
              <a:extLst>
                <a:ext uri="{FF2B5EF4-FFF2-40B4-BE49-F238E27FC236}">
                  <a16:creationId xmlns:a16="http://schemas.microsoft.com/office/drawing/2014/main" id="{37B37288-8BF5-D9B4-3B73-47A0ECD3B40A}"/>
                </a:ext>
              </a:extLst>
            </p:cNvPr>
            <p:cNvSpPr/>
            <p:nvPr/>
          </p:nvSpPr>
          <p:spPr>
            <a:xfrm rot="5400000">
              <a:off x="10174594" y="896096"/>
              <a:ext cx="369331" cy="2833562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오른쪽 중괄호[R] 49">
              <a:extLst>
                <a:ext uri="{FF2B5EF4-FFF2-40B4-BE49-F238E27FC236}">
                  <a16:creationId xmlns:a16="http://schemas.microsoft.com/office/drawing/2014/main" id="{B507E022-396B-94E4-0D2F-2CE5C7A510BA}"/>
                </a:ext>
              </a:extLst>
            </p:cNvPr>
            <p:cNvSpPr/>
            <p:nvPr/>
          </p:nvSpPr>
          <p:spPr>
            <a:xfrm rot="5400000">
              <a:off x="4481634" y="896095"/>
              <a:ext cx="369331" cy="2833562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오른쪽 중괄호[R] 50">
              <a:extLst>
                <a:ext uri="{FF2B5EF4-FFF2-40B4-BE49-F238E27FC236}">
                  <a16:creationId xmlns:a16="http://schemas.microsoft.com/office/drawing/2014/main" id="{EEB1E368-9D13-08E9-EA84-C0F7343DC55F}"/>
                </a:ext>
              </a:extLst>
            </p:cNvPr>
            <p:cNvSpPr/>
            <p:nvPr/>
          </p:nvSpPr>
          <p:spPr>
            <a:xfrm rot="5400000">
              <a:off x="1635154" y="896096"/>
              <a:ext cx="369331" cy="2833562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9895A5-7376-E919-88A0-3AC7E5DFC24E}"/>
                    </a:ext>
                  </a:extLst>
                </p:cNvPr>
                <p:cNvSpPr txBox="1"/>
                <p:nvPr/>
              </p:nvSpPr>
              <p:spPr>
                <a:xfrm>
                  <a:off x="4187298" y="2592145"/>
                  <a:ext cx="9773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𝑧𝑒𝑡𝑎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9895A5-7376-E919-88A0-3AC7E5DFC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7298" y="2592145"/>
                  <a:ext cx="97738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82927" b="-5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670E00B-B584-B379-F5E2-169CC84E5CDF}"/>
                    </a:ext>
                  </a:extLst>
                </p:cNvPr>
                <p:cNvSpPr txBox="1"/>
                <p:nvPr/>
              </p:nvSpPr>
              <p:spPr>
                <a:xfrm>
                  <a:off x="7109373" y="2593468"/>
                  <a:ext cx="9773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𝑧𝑒𝑡𝑎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670E00B-B584-B379-F5E2-169CC84E5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373" y="2593468"/>
                  <a:ext cx="97738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85000" b="-5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8C23156-52C5-43E5-E051-984C4A7EAE37}"/>
                    </a:ext>
                  </a:extLst>
                </p:cNvPr>
                <p:cNvSpPr txBox="1"/>
                <p:nvPr/>
              </p:nvSpPr>
              <p:spPr>
                <a:xfrm>
                  <a:off x="10001027" y="2571730"/>
                  <a:ext cx="9773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𝑧𝑒𝑡𝑎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[3]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8C23156-52C5-43E5-E051-984C4A7EAE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1027" y="2571730"/>
                  <a:ext cx="977383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87500" b="-6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F0C9C1-1E7A-69E4-5EC5-8F492E1AC24E}"/>
              </a:ext>
            </a:extLst>
          </p:cNvPr>
          <p:cNvGrpSpPr/>
          <p:nvPr/>
        </p:nvGrpSpPr>
        <p:grpSpPr>
          <a:xfrm>
            <a:off x="138172" y="3291214"/>
            <a:ext cx="5957828" cy="1380363"/>
            <a:chOff x="403039" y="1247886"/>
            <a:chExt cx="11373002" cy="176779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57BF008-96B6-2815-8F44-CD694618A003}"/>
                </a:ext>
              </a:extLst>
            </p:cNvPr>
            <p:cNvGrpSpPr/>
            <p:nvPr/>
          </p:nvGrpSpPr>
          <p:grpSpPr>
            <a:xfrm>
              <a:off x="415960" y="1247886"/>
              <a:ext cx="11360080" cy="731520"/>
              <a:chOff x="415960" y="537882"/>
              <a:chExt cx="11360080" cy="73152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AAE4587-6543-6185-E39B-3C26956614BF}"/>
                  </a:ext>
                </a:extLst>
              </p:cNvPr>
              <p:cNvSpPr/>
              <p:nvPr/>
            </p:nvSpPr>
            <p:spPr>
              <a:xfrm>
                <a:off x="415960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CBA1C65-B500-3561-3D1B-9FF897B5C5F4}"/>
                  </a:ext>
                </a:extLst>
              </p:cNvPr>
              <p:cNvSpPr/>
              <p:nvPr/>
            </p:nvSpPr>
            <p:spPr>
              <a:xfrm>
                <a:off x="1125965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D5D37BD6-DB52-4C4A-4F38-42D451C2340D}"/>
                  </a:ext>
                </a:extLst>
              </p:cNvPr>
              <p:cNvSpPr/>
              <p:nvPr/>
            </p:nvSpPr>
            <p:spPr>
              <a:xfrm>
                <a:off x="1835970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781AA76-0F97-C982-A40C-B226DA87191C}"/>
                  </a:ext>
                </a:extLst>
              </p:cNvPr>
              <p:cNvSpPr/>
              <p:nvPr/>
            </p:nvSpPr>
            <p:spPr>
              <a:xfrm>
                <a:off x="2545975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0DFF0A9-4D0E-6FB8-A858-83C1C525F81A}"/>
                  </a:ext>
                </a:extLst>
              </p:cNvPr>
              <p:cNvSpPr/>
              <p:nvPr/>
            </p:nvSpPr>
            <p:spPr>
              <a:xfrm>
                <a:off x="3255980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2BA5B0E0-0F1A-E19D-F4A1-E64AAD20F1DA}"/>
                  </a:ext>
                </a:extLst>
              </p:cNvPr>
              <p:cNvSpPr/>
              <p:nvPr/>
            </p:nvSpPr>
            <p:spPr>
              <a:xfrm>
                <a:off x="3965985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519E864-BB64-A737-B292-F7388EB6B34B}"/>
                  </a:ext>
                </a:extLst>
              </p:cNvPr>
              <p:cNvSpPr/>
              <p:nvPr/>
            </p:nvSpPr>
            <p:spPr>
              <a:xfrm>
                <a:off x="4675990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C52976B-5B7C-7048-C00F-EB8244C5A6AF}"/>
                  </a:ext>
                </a:extLst>
              </p:cNvPr>
              <p:cNvSpPr/>
              <p:nvPr/>
            </p:nvSpPr>
            <p:spPr>
              <a:xfrm>
                <a:off x="5385995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40F9B24-4D1B-C2F0-B3C6-9C811730B7F6}"/>
                  </a:ext>
                </a:extLst>
              </p:cNvPr>
              <p:cNvSpPr/>
              <p:nvPr/>
            </p:nvSpPr>
            <p:spPr>
              <a:xfrm>
                <a:off x="6096000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05A371E-47C0-3126-DED0-103A3E2373E7}"/>
                  </a:ext>
                </a:extLst>
              </p:cNvPr>
              <p:cNvSpPr/>
              <p:nvPr/>
            </p:nvSpPr>
            <p:spPr>
              <a:xfrm>
                <a:off x="6806005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FF739F92-9572-FB05-E5CE-43E9B26CC025}"/>
                  </a:ext>
                </a:extLst>
              </p:cNvPr>
              <p:cNvSpPr/>
              <p:nvPr/>
            </p:nvSpPr>
            <p:spPr>
              <a:xfrm>
                <a:off x="7516010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EF28174-A60A-2087-2A56-347CC50D72F3}"/>
                  </a:ext>
                </a:extLst>
              </p:cNvPr>
              <p:cNvSpPr/>
              <p:nvPr/>
            </p:nvSpPr>
            <p:spPr>
              <a:xfrm>
                <a:off x="8226015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677BD4B-C1A9-B052-E2A3-07291442E1D8}"/>
                  </a:ext>
                </a:extLst>
              </p:cNvPr>
              <p:cNvSpPr/>
              <p:nvPr/>
            </p:nvSpPr>
            <p:spPr>
              <a:xfrm>
                <a:off x="8936020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8B645112-FD8F-FC51-61A6-0AED56C8A09C}"/>
                  </a:ext>
                </a:extLst>
              </p:cNvPr>
              <p:cNvSpPr/>
              <p:nvPr/>
            </p:nvSpPr>
            <p:spPr>
              <a:xfrm>
                <a:off x="9646025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89C3D94-BDFA-0041-E73D-920A04D88D00}"/>
                  </a:ext>
                </a:extLst>
              </p:cNvPr>
              <p:cNvSpPr/>
              <p:nvPr/>
            </p:nvSpPr>
            <p:spPr>
              <a:xfrm>
                <a:off x="10356030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CDA69DC-BD2C-20F8-10CC-39EFD77A768C}"/>
                  </a:ext>
                </a:extLst>
              </p:cNvPr>
              <p:cNvSpPr/>
              <p:nvPr/>
            </p:nvSpPr>
            <p:spPr>
              <a:xfrm>
                <a:off x="11066035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0E94A1C-A23A-76A7-CB2A-A56B529C67BC}"/>
                    </a:ext>
                  </a:extLst>
                </p:cNvPr>
                <p:cNvSpPr txBox="1"/>
                <p:nvPr/>
              </p:nvSpPr>
              <p:spPr>
                <a:xfrm>
                  <a:off x="1265223" y="2646348"/>
                  <a:ext cx="6599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0E94A1C-A23A-76A7-CB2A-A56B529C6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223" y="2646348"/>
                  <a:ext cx="65998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8571" b="-5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오른쪽 중괄호[R] 73">
              <a:extLst>
                <a:ext uri="{FF2B5EF4-FFF2-40B4-BE49-F238E27FC236}">
                  <a16:creationId xmlns:a16="http://schemas.microsoft.com/office/drawing/2014/main" id="{7463AF70-E8FA-6627-BEBC-DFF34A333EAF}"/>
                </a:ext>
              </a:extLst>
            </p:cNvPr>
            <p:cNvSpPr/>
            <p:nvPr/>
          </p:nvSpPr>
          <p:spPr>
            <a:xfrm rot="5400000">
              <a:off x="7328114" y="896095"/>
              <a:ext cx="369331" cy="2833562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오른쪽 중괄호[R] 74">
              <a:extLst>
                <a:ext uri="{FF2B5EF4-FFF2-40B4-BE49-F238E27FC236}">
                  <a16:creationId xmlns:a16="http://schemas.microsoft.com/office/drawing/2014/main" id="{11E23D4B-194C-FEC3-AB3B-F15A0EC4E5EB}"/>
                </a:ext>
              </a:extLst>
            </p:cNvPr>
            <p:cNvSpPr/>
            <p:nvPr/>
          </p:nvSpPr>
          <p:spPr>
            <a:xfrm rot="5400000">
              <a:off x="10174594" y="896096"/>
              <a:ext cx="369331" cy="2833562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6" name="오른쪽 중괄호[R] 75">
              <a:extLst>
                <a:ext uri="{FF2B5EF4-FFF2-40B4-BE49-F238E27FC236}">
                  <a16:creationId xmlns:a16="http://schemas.microsoft.com/office/drawing/2014/main" id="{CF3DEB89-966E-E480-BA4E-C634B2B22DAE}"/>
                </a:ext>
              </a:extLst>
            </p:cNvPr>
            <p:cNvSpPr/>
            <p:nvPr/>
          </p:nvSpPr>
          <p:spPr>
            <a:xfrm rot="5400000">
              <a:off x="4481634" y="896095"/>
              <a:ext cx="369331" cy="2833562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7" name="오른쪽 중괄호[R] 76">
              <a:extLst>
                <a:ext uri="{FF2B5EF4-FFF2-40B4-BE49-F238E27FC236}">
                  <a16:creationId xmlns:a16="http://schemas.microsoft.com/office/drawing/2014/main" id="{AF99D884-4BAE-ABA2-2A05-027C79904141}"/>
                </a:ext>
              </a:extLst>
            </p:cNvPr>
            <p:cNvSpPr/>
            <p:nvPr/>
          </p:nvSpPr>
          <p:spPr>
            <a:xfrm rot="5400000">
              <a:off x="1635154" y="896096"/>
              <a:ext cx="369331" cy="2833562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C55CCC2-5AA2-4C68-8E39-B2C7226323A2}"/>
                    </a:ext>
                  </a:extLst>
                </p:cNvPr>
                <p:cNvSpPr txBox="1"/>
                <p:nvPr/>
              </p:nvSpPr>
              <p:spPr>
                <a:xfrm>
                  <a:off x="4187298" y="2592145"/>
                  <a:ext cx="6599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C55CCC2-5AA2-4C68-8E39-B2C722632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7298" y="2592145"/>
                  <a:ext cx="65998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8571" b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CA94BA8-4967-2605-204A-081DC2FAE9AD}"/>
                    </a:ext>
                  </a:extLst>
                </p:cNvPr>
                <p:cNvSpPr txBox="1"/>
                <p:nvPr/>
              </p:nvSpPr>
              <p:spPr>
                <a:xfrm>
                  <a:off x="7109373" y="2593468"/>
                  <a:ext cx="6599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CA94BA8-4967-2605-204A-081DC2FA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373" y="2593468"/>
                  <a:ext cx="65998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78571" b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8A142F0-6691-FC32-3C5B-21699842B301}"/>
                    </a:ext>
                  </a:extLst>
                </p:cNvPr>
                <p:cNvSpPr txBox="1"/>
                <p:nvPr/>
              </p:nvSpPr>
              <p:spPr>
                <a:xfrm>
                  <a:off x="10001027" y="2571730"/>
                  <a:ext cx="6599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[3]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8A142F0-6691-FC32-3C5B-21699842B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1027" y="2571730"/>
                  <a:ext cx="65998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78571" b="-458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9F2137-031E-986E-AF76-DD6A2162BE43}"/>
              </a:ext>
            </a:extLst>
          </p:cNvPr>
          <p:cNvGrpSpPr/>
          <p:nvPr/>
        </p:nvGrpSpPr>
        <p:grpSpPr>
          <a:xfrm>
            <a:off x="292563" y="4835895"/>
            <a:ext cx="5687669" cy="1282700"/>
            <a:chOff x="403039" y="1247886"/>
            <a:chExt cx="11373002" cy="1767794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94E0625-06DE-B45B-8752-41BC4922A0C0}"/>
                </a:ext>
              </a:extLst>
            </p:cNvPr>
            <p:cNvGrpSpPr/>
            <p:nvPr/>
          </p:nvGrpSpPr>
          <p:grpSpPr>
            <a:xfrm>
              <a:off x="415960" y="1247886"/>
              <a:ext cx="11360080" cy="731520"/>
              <a:chOff x="415960" y="537882"/>
              <a:chExt cx="11360080" cy="731520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41A46506-AAF5-3BD4-871D-476C6E07FBA6}"/>
                  </a:ext>
                </a:extLst>
              </p:cNvPr>
              <p:cNvSpPr/>
              <p:nvPr/>
            </p:nvSpPr>
            <p:spPr>
              <a:xfrm>
                <a:off x="415960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7510542D-C90D-841A-3AB2-75B592ED4AB8}"/>
                  </a:ext>
                </a:extLst>
              </p:cNvPr>
              <p:cNvSpPr/>
              <p:nvPr/>
            </p:nvSpPr>
            <p:spPr>
              <a:xfrm>
                <a:off x="1125965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26AC2E42-B83F-E4A8-39E3-C1C42F9CCB45}"/>
                  </a:ext>
                </a:extLst>
              </p:cNvPr>
              <p:cNvSpPr/>
              <p:nvPr/>
            </p:nvSpPr>
            <p:spPr>
              <a:xfrm>
                <a:off x="1835970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21DA3F0B-52D7-370C-CA31-A6CC7C138223}"/>
                  </a:ext>
                </a:extLst>
              </p:cNvPr>
              <p:cNvSpPr/>
              <p:nvPr/>
            </p:nvSpPr>
            <p:spPr>
              <a:xfrm>
                <a:off x="2545975" y="537882"/>
                <a:ext cx="710005" cy="7315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5B9B269-7A78-AD22-EAE1-95AAC42D0C6E}"/>
                  </a:ext>
                </a:extLst>
              </p:cNvPr>
              <p:cNvSpPr/>
              <p:nvPr/>
            </p:nvSpPr>
            <p:spPr>
              <a:xfrm>
                <a:off x="3255980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823FD3EF-BDAC-F726-99D1-8FFE0208A72B}"/>
                  </a:ext>
                </a:extLst>
              </p:cNvPr>
              <p:cNvSpPr/>
              <p:nvPr/>
            </p:nvSpPr>
            <p:spPr>
              <a:xfrm>
                <a:off x="3965985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66F795C-D82B-3017-EFF2-F2B0138711DC}"/>
                  </a:ext>
                </a:extLst>
              </p:cNvPr>
              <p:cNvSpPr/>
              <p:nvPr/>
            </p:nvSpPr>
            <p:spPr>
              <a:xfrm>
                <a:off x="4675990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5D7B230B-A112-BA3B-9ECC-5DDF799AAC59}"/>
                  </a:ext>
                </a:extLst>
              </p:cNvPr>
              <p:cNvSpPr/>
              <p:nvPr/>
            </p:nvSpPr>
            <p:spPr>
              <a:xfrm>
                <a:off x="5385995" y="537882"/>
                <a:ext cx="710005" cy="7315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1740A785-F6E8-89E3-CE21-64D4461666EE}"/>
                  </a:ext>
                </a:extLst>
              </p:cNvPr>
              <p:cNvSpPr/>
              <p:nvPr/>
            </p:nvSpPr>
            <p:spPr>
              <a:xfrm>
                <a:off x="6096000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F3F961DE-DB83-5094-926A-D1E669981482}"/>
                  </a:ext>
                </a:extLst>
              </p:cNvPr>
              <p:cNvSpPr/>
              <p:nvPr/>
            </p:nvSpPr>
            <p:spPr>
              <a:xfrm>
                <a:off x="6806005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367617E-0EEC-2037-52B8-D5B1CED87A80}"/>
                  </a:ext>
                </a:extLst>
              </p:cNvPr>
              <p:cNvSpPr/>
              <p:nvPr/>
            </p:nvSpPr>
            <p:spPr>
              <a:xfrm>
                <a:off x="7516010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5B69B405-B3F6-ED5E-CC3E-B5C0851C110A}"/>
                  </a:ext>
                </a:extLst>
              </p:cNvPr>
              <p:cNvSpPr/>
              <p:nvPr/>
            </p:nvSpPr>
            <p:spPr>
              <a:xfrm>
                <a:off x="8226015" y="537882"/>
                <a:ext cx="710005" cy="7315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8E0E55C-0A32-CBD4-0C63-B477A9382390}"/>
                  </a:ext>
                </a:extLst>
              </p:cNvPr>
              <p:cNvSpPr/>
              <p:nvPr/>
            </p:nvSpPr>
            <p:spPr>
              <a:xfrm>
                <a:off x="8936020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DF9C7F6-EC9C-6DEA-B052-5101704C9731}"/>
                  </a:ext>
                </a:extLst>
              </p:cNvPr>
              <p:cNvSpPr/>
              <p:nvPr/>
            </p:nvSpPr>
            <p:spPr>
              <a:xfrm>
                <a:off x="9646025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49E730F-EAF2-E683-C2F6-2E227C2977B8}"/>
                  </a:ext>
                </a:extLst>
              </p:cNvPr>
              <p:cNvSpPr/>
              <p:nvPr/>
            </p:nvSpPr>
            <p:spPr>
              <a:xfrm>
                <a:off x="10356030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9F65D58-7669-66A4-BB19-69E925A7DCF7}"/>
                  </a:ext>
                </a:extLst>
              </p:cNvPr>
              <p:cNvSpPr/>
              <p:nvPr/>
            </p:nvSpPr>
            <p:spPr>
              <a:xfrm>
                <a:off x="11066035" y="537882"/>
                <a:ext cx="710005" cy="7315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8B1FE5A-A11B-6BF2-D630-7AA55875148C}"/>
                    </a:ext>
                  </a:extLst>
                </p:cNvPr>
                <p:cNvSpPr txBox="1"/>
                <p:nvPr/>
              </p:nvSpPr>
              <p:spPr>
                <a:xfrm>
                  <a:off x="1265223" y="2646348"/>
                  <a:ext cx="65998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[4]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8B1FE5A-A11B-6BF2-D630-7AA558751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223" y="2646348"/>
                  <a:ext cx="65998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85185" b="-5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오른쪽 중괄호[R] 99">
              <a:extLst>
                <a:ext uri="{FF2B5EF4-FFF2-40B4-BE49-F238E27FC236}">
                  <a16:creationId xmlns:a16="http://schemas.microsoft.com/office/drawing/2014/main" id="{0C11649C-0E84-161E-DA98-209785FAA0DC}"/>
                </a:ext>
              </a:extLst>
            </p:cNvPr>
            <p:cNvSpPr/>
            <p:nvPr/>
          </p:nvSpPr>
          <p:spPr>
            <a:xfrm rot="5400000">
              <a:off x="7328114" y="896095"/>
              <a:ext cx="369331" cy="2833562"/>
            </a:xfrm>
            <a:prstGeom prst="righ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오른쪽 중괄호[R] 100">
              <a:extLst>
                <a:ext uri="{FF2B5EF4-FFF2-40B4-BE49-F238E27FC236}">
                  <a16:creationId xmlns:a16="http://schemas.microsoft.com/office/drawing/2014/main" id="{75B5AFC2-C961-CB9E-FC78-C40987A8CF2F}"/>
                </a:ext>
              </a:extLst>
            </p:cNvPr>
            <p:cNvSpPr/>
            <p:nvPr/>
          </p:nvSpPr>
          <p:spPr>
            <a:xfrm rot="5400000">
              <a:off x="10174594" y="896096"/>
              <a:ext cx="369331" cy="2833562"/>
            </a:xfrm>
            <a:prstGeom prst="righ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2" name="오른쪽 중괄호[R] 101">
              <a:extLst>
                <a:ext uri="{FF2B5EF4-FFF2-40B4-BE49-F238E27FC236}">
                  <a16:creationId xmlns:a16="http://schemas.microsoft.com/office/drawing/2014/main" id="{C7763068-173B-92E8-1B85-B5E1509F1BB7}"/>
                </a:ext>
              </a:extLst>
            </p:cNvPr>
            <p:cNvSpPr/>
            <p:nvPr/>
          </p:nvSpPr>
          <p:spPr>
            <a:xfrm rot="5400000">
              <a:off x="4481634" y="896095"/>
              <a:ext cx="369331" cy="2833562"/>
            </a:xfrm>
            <a:prstGeom prst="righ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3" name="오른쪽 중괄호[R] 102">
              <a:extLst>
                <a:ext uri="{FF2B5EF4-FFF2-40B4-BE49-F238E27FC236}">
                  <a16:creationId xmlns:a16="http://schemas.microsoft.com/office/drawing/2014/main" id="{15F1E34D-66D8-1FA0-ACE6-E0968B9F0ECA}"/>
                </a:ext>
              </a:extLst>
            </p:cNvPr>
            <p:cNvSpPr/>
            <p:nvPr/>
          </p:nvSpPr>
          <p:spPr>
            <a:xfrm rot="5400000">
              <a:off x="1635154" y="896096"/>
              <a:ext cx="369331" cy="2833562"/>
            </a:xfrm>
            <a:prstGeom prst="righ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A4F6AD-D5E7-B92D-59A5-1CBA8C4F741B}"/>
                    </a:ext>
                  </a:extLst>
                </p:cNvPr>
                <p:cNvSpPr txBox="1"/>
                <p:nvPr/>
              </p:nvSpPr>
              <p:spPr>
                <a:xfrm>
                  <a:off x="4187298" y="2592145"/>
                  <a:ext cx="65998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[5]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A4F6AD-D5E7-B92D-59A5-1CBA8C4F7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7298" y="2592145"/>
                  <a:ext cx="65998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78571" b="-6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AD12FE0-9C8E-6097-1DA3-1068D0479297}"/>
                    </a:ext>
                  </a:extLst>
                </p:cNvPr>
                <p:cNvSpPr txBox="1"/>
                <p:nvPr/>
              </p:nvSpPr>
              <p:spPr>
                <a:xfrm>
                  <a:off x="7109373" y="2593468"/>
                  <a:ext cx="65998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[6]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AD12FE0-9C8E-6097-1DA3-1068D0479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373" y="2593468"/>
                  <a:ext cx="65998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88462" b="-6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7114CD7-2C62-434D-C117-367B3B7E3526}"/>
                    </a:ext>
                  </a:extLst>
                </p:cNvPr>
                <p:cNvSpPr txBox="1"/>
                <p:nvPr/>
              </p:nvSpPr>
              <p:spPr>
                <a:xfrm>
                  <a:off x="10001027" y="2571730"/>
                  <a:ext cx="65998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en-US" b="0" i="1" smtClean="0">
                            <a:latin typeface="Cambria Math" panose="02040503050406030204" pitchFamily="18" charset="0"/>
                          </a:rPr>
                          <m:t>[7]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7114CD7-2C62-434D-C117-367B3B7E3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1027" y="2571730"/>
                  <a:ext cx="659989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78571" b="-5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AFAFF6B-6D31-D036-8FB5-4317C5259850}"/>
              </a:ext>
            </a:extLst>
          </p:cNvPr>
          <p:cNvSpPr/>
          <p:nvPr/>
        </p:nvSpPr>
        <p:spPr>
          <a:xfrm>
            <a:off x="9074797" y="1177658"/>
            <a:ext cx="1776943" cy="415616"/>
          </a:xfrm>
          <a:prstGeom prst="rect">
            <a:avLst/>
          </a:prstGeom>
          <a:solidFill>
            <a:schemeClr val="accent2">
              <a:alpha val="126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A6FDD69-6B6D-E497-3503-0ED7C3DEA4E4}"/>
              </a:ext>
            </a:extLst>
          </p:cNvPr>
          <p:cNvSpPr/>
          <p:nvPr/>
        </p:nvSpPr>
        <p:spPr>
          <a:xfrm>
            <a:off x="9088507" y="5264726"/>
            <a:ext cx="1776943" cy="415616"/>
          </a:xfrm>
          <a:prstGeom prst="rect">
            <a:avLst/>
          </a:prstGeom>
          <a:solidFill>
            <a:schemeClr val="accent2">
              <a:alpha val="126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995BEB-2382-6E7A-7B90-E1DB8C8CD4EB}"/>
              </a:ext>
            </a:extLst>
          </p:cNvPr>
          <p:cNvSpPr txBox="1"/>
          <p:nvPr/>
        </p:nvSpPr>
        <p:spPr>
          <a:xfrm>
            <a:off x="10999232" y="117765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masking</a:t>
            </a:r>
            <a:endParaRPr kumimoji="1" lang="ko-KR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3C11614-CB95-32F3-44F7-1993259701DD}"/>
              </a:ext>
            </a:extLst>
          </p:cNvPr>
          <p:cNvSpPr txBox="1"/>
          <p:nvPr/>
        </p:nvSpPr>
        <p:spPr>
          <a:xfrm>
            <a:off x="10915400" y="527855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unmasking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08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815A82-5526-D118-AFD9-FD79EC17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62" y="3231278"/>
            <a:ext cx="3712045" cy="34558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08E7B6-AD4E-DB14-9AB3-1A885A3C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62" y="969910"/>
            <a:ext cx="3447058" cy="2261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F539F0-49A6-3A73-9E5B-30FA8D4DC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12" y="3035115"/>
            <a:ext cx="3623345" cy="35288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6B2739-1535-0CCC-576F-F3010BC7E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735" y="1238075"/>
            <a:ext cx="3623345" cy="15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1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평가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7054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구현 환경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" altLang="ko-KR" dirty="0"/>
              <a:t>Apple M1 </a:t>
            </a:r>
            <a:r>
              <a:rPr lang="ko-KR" altLang="en-US" dirty="0"/>
              <a:t>칩이 탑재된 </a:t>
            </a:r>
            <a:r>
              <a:rPr lang="en" altLang="ko-KR" dirty="0"/>
              <a:t>Apple </a:t>
            </a:r>
            <a:r>
              <a:rPr lang="en" altLang="ko-KR" dirty="0" err="1"/>
              <a:t>Macbook</a:t>
            </a:r>
            <a:r>
              <a:rPr lang="en" altLang="ko-KR" dirty="0"/>
              <a:t> Pro 13(3.2GHz)</a:t>
            </a:r>
          </a:p>
          <a:p>
            <a:pPr lvl="1">
              <a:lnSpc>
                <a:spcPct val="100000"/>
              </a:lnSpc>
            </a:pPr>
            <a:r>
              <a:rPr lang="en" altLang="ko-KR" dirty="0"/>
              <a:t>Framework: Xcode Integrated Development Environment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Compiled with –O3 option(i.e. fastest)</a:t>
            </a:r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평가 방법</a:t>
            </a:r>
          </a:p>
          <a:p>
            <a:pPr lvl="1">
              <a:lnSpc>
                <a:spcPct val="100000"/>
              </a:lnSpc>
            </a:pPr>
            <a:r>
              <a:rPr lang="en" altLang="ko-KR" dirty="0"/>
              <a:t>ARMv8</a:t>
            </a:r>
            <a:r>
              <a:rPr lang="en-US" altLang="ko-KR" dirty="0"/>
              <a:t> </a:t>
            </a:r>
            <a:r>
              <a:rPr lang="ko-KR" altLang="en-US" dirty="0"/>
              <a:t>상에서</a:t>
            </a:r>
            <a:r>
              <a:rPr lang="en-US" altLang="ko-KR" dirty="0"/>
              <a:t> HAETAE</a:t>
            </a:r>
            <a:r>
              <a:rPr lang="ko-KR" altLang="en-US" dirty="0"/>
              <a:t> 최적화</a:t>
            </a:r>
            <a:r>
              <a:rPr lang="en" altLang="ko-KR" dirty="0"/>
              <a:t> </a:t>
            </a:r>
            <a:r>
              <a:rPr lang="ko-KR" altLang="en-US" dirty="0"/>
              <a:t>구현이 없기 때문에 성능은 </a:t>
            </a:r>
            <a:r>
              <a:rPr lang="en-US" altLang="ko-KR" dirty="0"/>
              <a:t>K</a:t>
            </a:r>
            <a:r>
              <a:rPr lang="en" altLang="ko-KR" dirty="0" err="1"/>
              <a:t>PQClean</a:t>
            </a:r>
            <a:r>
              <a:rPr lang="en" altLang="ko-KR" dirty="0"/>
              <a:t> </a:t>
            </a:r>
            <a:r>
              <a:rPr lang="ko-KR" altLang="en-US" dirty="0"/>
              <a:t>프로젝트 </a:t>
            </a:r>
            <a:r>
              <a:rPr lang="en-US" altLang="ko-KR" dirty="0"/>
              <a:t>reference-C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추가적으로 작년 동계 구현물과 성능 비교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동작시간 및 </a:t>
            </a:r>
            <a:r>
              <a:rPr lang="en-US" altLang="ko-KR" dirty="0"/>
              <a:t>clock cycle</a:t>
            </a:r>
            <a:r>
              <a:rPr lang="ko-KR" altLang="en-US" dirty="0"/>
              <a:t>을 측정하기 위해 </a:t>
            </a:r>
            <a:r>
              <a:rPr lang="en" altLang="ko-KR" dirty="0"/>
              <a:t>Multiplier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1,000,000</a:t>
            </a:r>
            <a:r>
              <a:rPr lang="ko-KR" altLang="en-US" dirty="0"/>
              <a:t>회 반복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동작시간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clock cycle</a:t>
            </a:r>
            <a:r>
              <a:rPr lang="ko-KR" altLang="en-US" dirty="0"/>
              <a:t>을 측정하기 위해 </a:t>
            </a:r>
            <a:r>
              <a:rPr lang="en-US" altLang="ko-KR" dirty="0"/>
              <a:t>HAETAE</a:t>
            </a:r>
            <a:r>
              <a:rPr lang="ko-KR" altLang="en-US" dirty="0"/>
              <a:t>알고리즘을 </a:t>
            </a:r>
            <a:r>
              <a:rPr lang="en-US" altLang="ko-KR" b="1" dirty="0">
                <a:solidFill>
                  <a:srgbClr val="FF0000"/>
                </a:solidFill>
              </a:rPr>
              <a:t>10,000</a:t>
            </a:r>
            <a:r>
              <a:rPr lang="ko-KR" altLang="en-US" dirty="0"/>
              <a:t>회 반복</a:t>
            </a:r>
          </a:p>
        </p:txBody>
      </p:sp>
      <p:pic>
        <p:nvPicPr>
          <p:cNvPr id="4" name="Picture 6" descr="https://encrypted-tbn0.gstatic.com/images?q=tbn:ANd9GcRwY9u-aRjhpBrY82tPyofCzQeIPGDLoduFtnr-LlAV4lFzv2Br0H6wmVzvsww&amp;usqp=CAc">
            <a:extLst>
              <a:ext uri="{FF2B5EF4-FFF2-40B4-BE49-F238E27FC236}">
                <a16:creationId xmlns:a16="http://schemas.microsoft.com/office/drawing/2014/main" id="{99C4EFFB-C2D5-4DE6-971E-54602E38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496" y="780582"/>
            <a:ext cx="2455584" cy="245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39077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_[CLEAN]_CryptoCraft Lab PPT 양식" id="{09A33BEC-F2C0-8440-8BF1-8BC1B1CFC326}" vid="{BC2DA77E-B28D-A04B-84C6-48AD32C930C2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_[CLEAN]_CryptoCraft Lab PPT 양식" id="{09A33BEC-F2C0-8440-8BF1-8BC1B1CFC326}" vid="{4D071530-5781-4F4B-B5A5-A9D775074695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CryptoCraft 테마</Template>
  <TotalTime>293</TotalTime>
  <Words>438</Words>
  <Application>Microsoft Macintosh PowerPoint</Application>
  <PresentationFormat>와이드스크린</PresentationFormat>
  <Paragraphs>148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Cambria Math</vt:lpstr>
      <vt:lpstr>CryptoCraft 테마</vt:lpstr>
      <vt:lpstr>제목 테마</vt:lpstr>
      <vt:lpstr>ARMv8 상에서 HAETAE NEON 최적화</vt:lpstr>
      <vt:lpstr>HAETAE</vt:lpstr>
      <vt:lpstr>ARMv8프로세서</vt:lpstr>
      <vt:lpstr>ARMv8프로세서</vt:lpstr>
      <vt:lpstr>구현 기법</vt:lpstr>
      <vt:lpstr>NEON 구현 기법</vt:lpstr>
      <vt:lpstr>구현 기법</vt:lpstr>
      <vt:lpstr>구현 기법</vt:lpstr>
      <vt:lpstr>성능 평가</vt:lpstr>
      <vt:lpstr>성능 평가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심민주</dc:creator>
  <cp:keywords/>
  <dc:description/>
  <cp:lastModifiedBy>심민주</cp:lastModifiedBy>
  <cp:revision>2</cp:revision>
  <dcterms:created xsi:type="dcterms:W3CDTF">2024-05-26T04:48:28Z</dcterms:created>
  <dcterms:modified xsi:type="dcterms:W3CDTF">2024-05-26T15:44:21Z</dcterms:modified>
  <cp:category/>
</cp:coreProperties>
</file>